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6" r:id="rId3"/>
    <p:sldId id="267" r:id="rId4"/>
    <p:sldId id="258" r:id="rId5"/>
    <p:sldId id="262" r:id="rId6"/>
    <p:sldId id="269" r:id="rId7"/>
    <p:sldId id="259" r:id="rId8"/>
    <p:sldId id="261" r:id="rId9"/>
    <p:sldId id="257" r:id="rId10"/>
    <p:sldId id="260" r:id="rId11"/>
    <p:sldId id="263" r:id="rId12"/>
    <p:sldId id="264" r:id="rId13"/>
    <p:sldId id="265" r:id="rId14"/>
    <p:sldId id="268" r:id="rId15"/>
    <p:sldId id="270" r:id="rId16"/>
    <p:sldId id="272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84"/>
    <p:restoredTop sz="91506"/>
  </p:normalViewPr>
  <p:slideViewPr>
    <p:cSldViewPr snapToGrid="0" snapToObjects="1">
      <p:cViewPr>
        <p:scale>
          <a:sx n="79" d="100"/>
          <a:sy n="79" d="100"/>
        </p:scale>
        <p:origin x="74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418B17-2B98-0F43-A000-C766E9FF4708}" type="datetimeFigureOut">
              <a:rPr lang="de-DE" smtClean="0"/>
              <a:t>08.07.17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DD29B3-C129-7644-BAAB-A6A6B3779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3343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Relationship Id="rId3" Type="http://schemas.openxmlformats.org/officeDocument/2006/relationships/hyperlink" Target="https://docs.flutter.io/flutter/material/IconButton-class.htm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VULKAN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D29B3-C129-7644-BAAB-A6A6B377961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8716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FavoriteWidget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overrides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err="1" smtClean="0"/>
              <a:t>createState</a:t>
            </a:r>
            <a:r>
              <a:rPr lang="de-DE" dirty="0" smtClean="0"/>
              <a:t>()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State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err="1" smtClean="0"/>
              <a:t>createState</a:t>
            </a:r>
            <a:r>
              <a:rPr lang="de-DE" dirty="0" smtClean="0"/>
              <a:t>()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wants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de-DE" dirty="0" err="1" smtClean="0"/>
              <a:t>createState</a:t>
            </a:r>
            <a:r>
              <a:rPr lang="de-DE" dirty="0" smtClean="0"/>
              <a:t>()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_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FavoriteWidgetState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you’ll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State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mutable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internal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lifetime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launches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UI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solid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indicating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lake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favorite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status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41 “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”. 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_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isFavorited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_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favoriteCount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variables.</a:t>
            </a: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also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This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row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IconButton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Text. 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</a:t>
            </a:r>
            <a:r>
              <a:rPr lang="de-DE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IconButton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(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Icon),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onPressed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callback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handling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IconButton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also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holds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Icon.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D29B3-C129-7644-BAAB-A6A6B377961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010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08.07.17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2669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08.07.17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0160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08.07.17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3035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08.07.17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2479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08.07.17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0383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08.07.17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2038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08.07.17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2857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08.07.17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8455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08.07.17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8794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08.07.17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138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08.07.17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2628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C209C-7748-BC40-AB5C-43A03622EC00}" type="datetimeFigureOut">
              <a:rPr lang="de-DE" smtClean="0"/>
              <a:t>08.07.17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758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de.facebook.com/posts/1014532261909640/react-native-bringing-modern-web-techniques-to-mobile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Flutter.io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Paetow Rolf, Dominik Seifert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176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Hot </a:t>
            </a:r>
            <a:r>
              <a:rPr lang="de-DE" dirty="0" err="1" smtClean="0"/>
              <a:t>reload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3773"/>
            <a:ext cx="7459435" cy="5111095"/>
          </a:xfrm>
        </p:spPr>
      </p:pic>
      <p:sp>
        <p:nvSpPr>
          <p:cNvPr id="5" name="Textfeld 4"/>
          <p:cNvSpPr txBox="1"/>
          <p:nvPr/>
        </p:nvSpPr>
        <p:spPr>
          <a:xfrm>
            <a:off x="8407400" y="6195536"/>
            <a:ext cx="3272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https://</a:t>
            </a:r>
            <a:r>
              <a:rPr lang="de-DE" dirty="0" err="1" smtClean="0"/>
              <a:t>flutter.io</a:t>
            </a:r>
            <a:r>
              <a:rPr lang="de-DE" dirty="0" smtClean="0"/>
              <a:t>/</a:t>
            </a:r>
            <a:r>
              <a:rPr lang="de-DE" dirty="0" err="1" smtClean="0"/>
              <a:t>getting-started</a:t>
            </a:r>
            <a:r>
              <a:rPr lang="de-DE" dirty="0" smtClean="0"/>
              <a:t>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59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Widgets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304800" y="1690688"/>
            <a:ext cx="506306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Text: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stylebares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 Textfeld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Row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, 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Column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: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Widget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 für Layouts in horizontaler (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Row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) und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verticaler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 (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Column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) Ausrichtung.  (vgl. CSS3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Flexbox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).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Stack: -&gt;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Widget</a:t>
            </a:r>
            <a:r>
              <a:rPr lang="de-DE" sz="2200" dirty="0">
                <a:solidFill>
                  <a:srgbClr val="111111"/>
                </a:solidFill>
                <a:ea typeface="Arial Hebrew Scholar" charset="-79"/>
                <a:cs typeface="Arial Hebrew Scholar" charset="-79"/>
              </a:rPr>
              <a:t> </a:t>
            </a:r>
            <a:r>
              <a:rPr lang="de-DE" sz="2200" dirty="0" smtClean="0">
                <a:solidFill>
                  <a:srgbClr val="111111"/>
                </a:solidFill>
                <a:ea typeface="Arial Hebrew Scholar" charset="-79"/>
                <a:cs typeface="Arial Hebrew Scholar" charset="-79"/>
              </a:rPr>
              <a:t>um mehrere </a:t>
            </a:r>
            <a:r>
              <a:rPr lang="de-DE" sz="2200" dirty="0" err="1" smtClean="0">
                <a:solidFill>
                  <a:srgbClr val="111111"/>
                </a:solidFill>
                <a:ea typeface="Arial Hebrew Scholar" charset="-79"/>
                <a:cs typeface="Arial Hebrew Scholar" charset="-79"/>
              </a:rPr>
              <a:t>Widgets</a:t>
            </a:r>
            <a:r>
              <a:rPr lang="de-DE" sz="2200" dirty="0" smtClean="0">
                <a:solidFill>
                  <a:srgbClr val="111111"/>
                </a:solidFill>
                <a:ea typeface="Arial Hebrew Scholar" charset="-79"/>
                <a:cs typeface="Arial Hebrew Scholar" charset="-79"/>
              </a:rPr>
              <a:t> übereinander darzustellen 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(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FiFo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 ,absolute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positioning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).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Container: -&gt; div </a:t>
            </a:r>
            <a:endParaRPr lang="de-DE" sz="2200" dirty="0">
              <a:ea typeface="Arial Hebrew Scholar" charset="-79"/>
              <a:cs typeface="Arial Hebrew Scholar" charset="-79"/>
            </a:endParaRP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033" y="1690688"/>
            <a:ext cx="64770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68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State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838200" y="1852487"/>
            <a:ext cx="598772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err="1" smtClean="0"/>
              <a:t>Stateless</a:t>
            </a:r>
            <a:r>
              <a:rPr lang="de-DE" dirty="0" smtClean="0"/>
              <a:t> </a:t>
            </a:r>
            <a:r>
              <a:rPr lang="de-DE" dirty="0" err="1" smtClean="0"/>
              <a:t>Widgets</a:t>
            </a:r>
            <a:r>
              <a:rPr lang="de-DE" dirty="0" smtClean="0"/>
              <a:t>: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Sind statisch und verändern sich nicht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z.B.</a:t>
            </a:r>
            <a:r>
              <a:rPr lang="de-DE" dirty="0"/>
              <a:t> Icon, </a:t>
            </a:r>
            <a:r>
              <a:rPr lang="de-DE" dirty="0" err="1" smtClean="0"/>
              <a:t>IconButton</a:t>
            </a:r>
            <a:r>
              <a:rPr lang="de-DE" dirty="0"/>
              <a:t> </a:t>
            </a:r>
            <a:r>
              <a:rPr lang="de-DE" dirty="0" smtClean="0"/>
              <a:t>&amp;</a:t>
            </a:r>
            <a:r>
              <a:rPr lang="de-DE" dirty="0"/>
              <a:t> Text </a:t>
            </a:r>
            <a:r>
              <a:rPr lang="de-DE" dirty="0" smtClean="0"/>
              <a:t>erben von</a:t>
            </a:r>
            <a:r>
              <a:rPr lang="de-DE" dirty="0"/>
              <a:t> </a:t>
            </a:r>
            <a:r>
              <a:rPr lang="de-DE" dirty="0" err="1" smtClean="0"/>
              <a:t>StatelessWidget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err="1" smtClean="0"/>
              <a:t>Stateful</a:t>
            </a:r>
            <a:r>
              <a:rPr lang="de-DE" dirty="0" smtClean="0"/>
              <a:t> </a:t>
            </a:r>
            <a:r>
              <a:rPr lang="de-DE" dirty="0" err="1" smtClean="0"/>
              <a:t>Widgets</a:t>
            </a:r>
            <a:r>
              <a:rPr lang="de-DE" dirty="0" smtClean="0"/>
              <a:t>: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Widgets</a:t>
            </a:r>
            <a:r>
              <a:rPr lang="de-DE" dirty="0" smtClean="0"/>
              <a:t> mit denen der User interagieren kann</a:t>
            </a:r>
            <a:br>
              <a:rPr lang="de-DE" dirty="0" smtClean="0"/>
            </a:br>
            <a:r>
              <a:rPr lang="de-DE" dirty="0" smtClean="0"/>
              <a:t>z.B. Checkbox, </a:t>
            </a:r>
            <a:r>
              <a:rPr lang="de-DE" dirty="0" err="1" smtClean="0"/>
              <a:t>TextField</a:t>
            </a:r>
            <a:r>
              <a:rPr lang="de-DE" dirty="0" smtClean="0"/>
              <a:t> &amp; </a:t>
            </a:r>
            <a:r>
              <a:rPr lang="de-DE" dirty="0" err="1" smtClean="0"/>
              <a:t>Slider</a:t>
            </a:r>
            <a:r>
              <a:rPr lang="de-DE" dirty="0" smtClean="0"/>
              <a:t> erben von </a:t>
            </a:r>
            <a:r>
              <a:rPr lang="de-DE" dirty="0" err="1" smtClean="0"/>
              <a:t>StateFulWidget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Zustand wird in zusätzlichem </a:t>
            </a:r>
            <a:r>
              <a:rPr lang="de-DE" dirty="0" err="1" smtClean="0">
                <a:sym typeface="Wingdings"/>
              </a:rPr>
              <a:t>StateObject</a:t>
            </a:r>
            <a:r>
              <a:rPr lang="de-DE" dirty="0" smtClean="0">
                <a:sym typeface="Wingdings"/>
              </a:rPr>
              <a:t> gesichert </a:t>
            </a:r>
            <a:br>
              <a:rPr lang="de-DE" dirty="0" smtClean="0">
                <a:sym typeface="Wingdings"/>
              </a:rPr>
            </a:br>
            <a:r>
              <a:rPr lang="de-DE" dirty="0" smtClean="0">
                <a:sym typeface="Wingdings"/>
              </a:rPr>
              <a:t>--&gt; .</a:t>
            </a:r>
            <a:r>
              <a:rPr lang="de-DE" dirty="0" err="1" smtClean="0">
                <a:sym typeface="Wingdings"/>
              </a:rPr>
              <a:t>setState</a:t>
            </a:r>
            <a:r>
              <a:rPr lang="de-DE" dirty="0" smtClean="0">
                <a:sym typeface="Wingdings"/>
              </a:rPr>
              <a:t>() führt zur Neuzeichnung des </a:t>
            </a:r>
            <a:r>
              <a:rPr lang="de-DE" dirty="0" err="1" smtClean="0">
                <a:sym typeface="Wingdings"/>
              </a:rPr>
              <a:t>Widgets</a:t>
            </a:r>
            <a:r>
              <a:rPr lang="de-DE" dirty="0" smtClean="0">
                <a:sym typeface="Wingdings"/>
              </a:rPr>
              <a:t/>
            </a:r>
            <a:br>
              <a:rPr lang="de-DE" dirty="0" smtClean="0">
                <a:sym typeface="Wingdings"/>
              </a:rPr>
            </a:br>
            <a:endParaRPr lang="de-DE" dirty="0" smtClean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endParaRPr lang="de-DE" dirty="0" smtClean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129" y="592666"/>
            <a:ext cx="3434366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660" y="119270"/>
            <a:ext cx="4837043" cy="6612834"/>
          </a:xfrm>
          <a:prstGeom prst="rect">
            <a:avLst/>
          </a:prstGeom>
        </p:spPr>
      </p:pic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7" y="119270"/>
            <a:ext cx="6705600" cy="1041400"/>
          </a:xfrm>
        </p:spPr>
      </p:pic>
      <p:sp>
        <p:nvSpPr>
          <p:cNvPr id="10" name="Textfeld 9"/>
          <p:cNvSpPr txBox="1"/>
          <p:nvPr/>
        </p:nvSpPr>
        <p:spPr>
          <a:xfrm>
            <a:off x="252228" y="1836528"/>
            <a:ext cx="460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- </a:t>
            </a:r>
            <a:r>
              <a:rPr lang="de-DE" dirty="0" err="1" smtClean="0"/>
              <a:t>createState</a:t>
            </a:r>
            <a:r>
              <a:rPr lang="de-DE" dirty="0" smtClean="0"/>
              <a:t>() um den State selbst zu managen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252228" y="3823855"/>
            <a:ext cx="6894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- </a:t>
            </a:r>
            <a:r>
              <a:rPr lang="de-DE" dirty="0" err="1" smtClean="0"/>
              <a:t>setState</a:t>
            </a:r>
            <a:r>
              <a:rPr lang="de-DE" dirty="0"/>
              <a:t>() führt zum Neuzeichnen des </a:t>
            </a:r>
            <a:r>
              <a:rPr lang="de-DE" dirty="0" err="1"/>
              <a:t>Widgets</a:t>
            </a:r>
            <a:r>
              <a:rPr lang="de-DE" dirty="0"/>
              <a:t> nach </a:t>
            </a:r>
            <a:r>
              <a:rPr lang="de-DE" dirty="0" err="1" smtClean="0"/>
              <a:t>Toggle</a:t>
            </a:r>
            <a:r>
              <a:rPr lang="de-DE" dirty="0" smtClean="0"/>
              <a:t> Interaktion</a:t>
            </a:r>
            <a:endParaRPr lang="de-DE" dirty="0"/>
          </a:p>
          <a:p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56" y="4344290"/>
            <a:ext cx="6415261" cy="238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51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State&lt;T&gt; </a:t>
            </a:r>
            <a:r>
              <a:rPr lang="de-DE" dirty="0" err="1" smtClean="0"/>
              <a:t>lifecycle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236" y="1825625"/>
            <a:ext cx="7839527" cy="4351338"/>
          </a:xfrm>
        </p:spPr>
      </p:pic>
      <p:sp>
        <p:nvSpPr>
          <p:cNvPr id="5" name="Textfeld 4"/>
          <p:cNvSpPr txBox="1"/>
          <p:nvPr/>
        </p:nvSpPr>
        <p:spPr>
          <a:xfrm>
            <a:off x="0" y="6311900"/>
            <a:ext cx="1226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docs.google.com</a:t>
            </a:r>
            <a:r>
              <a:rPr lang="de-DE" dirty="0"/>
              <a:t>/</a:t>
            </a:r>
            <a:r>
              <a:rPr lang="de-DE" dirty="0" err="1"/>
              <a:t>presentation</a:t>
            </a:r>
            <a:r>
              <a:rPr lang="de-DE" dirty="0"/>
              <a:t>/d/1cw7A4HbvM_Abv320rVgPVGiUP2msVs7tfGbkgdrTy0I/</a:t>
            </a:r>
            <a:r>
              <a:rPr lang="de-DE" dirty="0" err="1"/>
              <a:t>edit#slide</a:t>
            </a:r>
            <a:r>
              <a:rPr lang="de-DE" dirty="0"/>
              <a:t>=id.g70d668005_2_22</a:t>
            </a:r>
          </a:p>
        </p:txBody>
      </p:sp>
    </p:spTree>
    <p:extLst>
      <p:ext uri="{BB962C8B-B14F-4D97-AF65-F5344CB8AC3E}">
        <p14:creationId xmlns:p14="http://schemas.microsoft.com/office/powerpoint/2010/main" val="1476487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Render</a:t>
            </a:r>
            <a:r>
              <a:rPr lang="de-DE" dirty="0" smtClean="0"/>
              <a:t> Pipeline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0" y="6311900"/>
            <a:ext cx="1226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docs.google.com</a:t>
            </a:r>
            <a:r>
              <a:rPr lang="de-DE" dirty="0"/>
              <a:t>/</a:t>
            </a:r>
            <a:r>
              <a:rPr lang="de-DE" dirty="0" err="1"/>
              <a:t>presentation</a:t>
            </a:r>
            <a:r>
              <a:rPr lang="de-DE" dirty="0"/>
              <a:t>/d/1cw7A4HbvM_Abv320rVgPVGiUP2msVs7tfGbkgdrTy0I/</a:t>
            </a:r>
            <a:r>
              <a:rPr lang="de-DE" dirty="0" err="1"/>
              <a:t>edit#slide</a:t>
            </a:r>
            <a:r>
              <a:rPr lang="de-DE" dirty="0"/>
              <a:t>=id.g70d668005_2_22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224" y="1273628"/>
            <a:ext cx="5955776" cy="4882243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624" y="1426028"/>
            <a:ext cx="5955776" cy="488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1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Render</a:t>
            </a:r>
            <a:r>
              <a:rPr lang="de-DE" dirty="0" smtClean="0"/>
              <a:t> Pipeline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0" y="6311900"/>
            <a:ext cx="1226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docs.google.com</a:t>
            </a:r>
            <a:r>
              <a:rPr lang="de-DE" dirty="0"/>
              <a:t>/</a:t>
            </a:r>
            <a:r>
              <a:rPr lang="de-DE" dirty="0" err="1"/>
              <a:t>presentation</a:t>
            </a:r>
            <a:r>
              <a:rPr lang="de-DE" dirty="0"/>
              <a:t>/d/1cw7A4HbvM_Abv320rVgPVGiUP2msVs7tfGbkgdrTy0I/</a:t>
            </a:r>
            <a:r>
              <a:rPr lang="de-DE" dirty="0" err="1"/>
              <a:t>edit#slide</a:t>
            </a:r>
            <a:r>
              <a:rPr lang="de-DE" dirty="0"/>
              <a:t>=id.g70d668005_2_22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771" y="1690688"/>
            <a:ext cx="7830457" cy="451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360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(geistige) Vorbild: </a:t>
            </a:r>
            <a:r>
              <a:rPr lang="de-DE" dirty="0" err="1" smtClean="0"/>
              <a:t>React</a:t>
            </a:r>
            <a:r>
              <a:rPr lang="de-DE" dirty="0" smtClean="0"/>
              <a:t> (native)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 smtClean="0"/>
              <a:t>Parallelen: </a:t>
            </a:r>
          </a:p>
          <a:p>
            <a:r>
              <a:rPr lang="de-DE" dirty="0" smtClean="0"/>
              <a:t>State</a:t>
            </a:r>
          </a:p>
          <a:p>
            <a:r>
              <a:rPr lang="de-DE" dirty="0" err="1" smtClean="0"/>
              <a:t>Responsiveness</a:t>
            </a:r>
            <a:endParaRPr lang="de-DE" dirty="0" smtClean="0"/>
          </a:p>
          <a:p>
            <a:r>
              <a:rPr lang="de-DE" dirty="0" smtClean="0"/>
              <a:t>Multiplattform </a:t>
            </a:r>
          </a:p>
          <a:p>
            <a:r>
              <a:rPr lang="de-DE" dirty="0" smtClean="0"/>
              <a:t>Nutzt nativen </a:t>
            </a:r>
            <a:r>
              <a:rPr lang="de-DE" dirty="0" err="1" smtClean="0"/>
              <a:t>code</a:t>
            </a:r>
            <a:r>
              <a:rPr lang="de-DE" dirty="0"/>
              <a:t> </a:t>
            </a:r>
            <a:r>
              <a:rPr lang="de-DE" dirty="0" smtClean="0"/>
              <a:t>„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expect</a:t>
            </a:r>
            <a:r>
              <a:rPr lang="de-DE" dirty="0"/>
              <a:t> </a:t>
            </a:r>
            <a:r>
              <a:rPr lang="de-DE" dirty="0" err="1"/>
              <a:t>excellent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. </a:t>
            </a:r>
            <a:r>
              <a:rPr lang="de-DE" dirty="0" err="1"/>
              <a:t>Flutter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designed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developers</a:t>
            </a:r>
            <a:r>
              <a:rPr lang="de-DE" dirty="0"/>
              <a:t> </a:t>
            </a:r>
            <a:r>
              <a:rPr lang="de-DE" dirty="0" err="1"/>
              <a:t>easily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a </a:t>
            </a:r>
            <a:r>
              <a:rPr lang="de-DE" dirty="0" err="1"/>
              <a:t>constant</a:t>
            </a:r>
            <a:r>
              <a:rPr lang="de-DE" dirty="0"/>
              <a:t> 60fps. </a:t>
            </a:r>
            <a:r>
              <a:rPr lang="de-DE" dirty="0" err="1"/>
              <a:t>Flutter</a:t>
            </a:r>
            <a:r>
              <a:rPr lang="de-DE" dirty="0"/>
              <a:t> </a:t>
            </a:r>
            <a:r>
              <a:rPr lang="de-DE" dirty="0" err="1"/>
              <a:t>apps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via </a:t>
            </a:r>
            <a:r>
              <a:rPr lang="de-DE" dirty="0" err="1"/>
              <a:t>natively</a:t>
            </a:r>
            <a:r>
              <a:rPr lang="de-DE" dirty="0"/>
              <a:t> </a:t>
            </a:r>
            <a:r>
              <a:rPr lang="de-DE" dirty="0" err="1"/>
              <a:t>compiled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–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interpreters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involved</a:t>
            </a:r>
            <a:r>
              <a:rPr lang="de-DE" dirty="0"/>
              <a:t>. This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Flutter</a:t>
            </a:r>
            <a:r>
              <a:rPr lang="de-DE" dirty="0"/>
              <a:t> </a:t>
            </a:r>
            <a:r>
              <a:rPr lang="de-DE" dirty="0" err="1"/>
              <a:t>apps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quickly</a:t>
            </a:r>
            <a:r>
              <a:rPr lang="de-DE" dirty="0" smtClean="0"/>
              <a:t>.“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 smtClean="0"/>
              <a:t>https</a:t>
            </a:r>
            <a:r>
              <a:rPr lang="de-DE" dirty="0"/>
              <a:t>://</a:t>
            </a:r>
            <a:r>
              <a:rPr lang="de-DE" dirty="0" err="1"/>
              <a:t>flutter.io</a:t>
            </a:r>
            <a:r>
              <a:rPr lang="de-DE" dirty="0"/>
              <a:t>/</a:t>
            </a:r>
            <a:r>
              <a:rPr lang="de-DE" dirty="0" err="1"/>
              <a:t>faq</a:t>
            </a:r>
            <a:r>
              <a:rPr lang="de-DE" dirty="0"/>
              <a:t>/#</a:t>
            </a:r>
            <a:r>
              <a:rPr lang="de-DE" dirty="0" err="1"/>
              <a:t>what</a:t>
            </a:r>
            <a:r>
              <a:rPr lang="de-DE" dirty="0"/>
              <a:t>-kind-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app</a:t>
            </a:r>
            <a:r>
              <a:rPr lang="de-DE" dirty="0"/>
              <a:t>-performance-</a:t>
            </a:r>
            <a:r>
              <a:rPr lang="de-DE" dirty="0" err="1"/>
              <a:t>can</a:t>
            </a:r>
            <a:r>
              <a:rPr lang="de-DE" dirty="0"/>
              <a:t>-i-</a:t>
            </a:r>
            <a:r>
              <a:rPr lang="de-DE" dirty="0" err="1"/>
              <a:t>expect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0868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macht </a:t>
            </a:r>
            <a:r>
              <a:rPr lang="de-DE" dirty="0" err="1" smtClean="0"/>
              <a:t>Flutter</a:t>
            </a:r>
            <a:r>
              <a:rPr lang="de-DE" dirty="0" smtClean="0"/>
              <a:t> anders?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b="1" dirty="0" smtClean="0"/>
              <a:t>Facebook mit </a:t>
            </a:r>
            <a:r>
              <a:rPr lang="de-DE" b="1" dirty="0" err="1" smtClean="0"/>
              <a:t>React</a:t>
            </a:r>
            <a:r>
              <a:rPr lang="de-DE" b="1" dirty="0" smtClean="0"/>
              <a:t>: </a:t>
            </a:r>
            <a:r>
              <a:rPr lang="de-DE" dirty="0" err="1" smtClean="0"/>
              <a:t>It’s</a:t>
            </a:r>
            <a:r>
              <a:rPr lang="de-DE" dirty="0" smtClean="0"/>
              <a:t> </a:t>
            </a:r>
            <a:r>
              <a:rPr lang="de-DE" dirty="0" err="1"/>
              <a:t>worth</a:t>
            </a:r>
            <a:r>
              <a:rPr lang="de-DE" dirty="0"/>
              <a:t> </a:t>
            </a:r>
            <a:r>
              <a:rPr lang="de-DE" dirty="0" err="1"/>
              <a:t>noting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we’re</a:t>
            </a:r>
            <a:r>
              <a:rPr lang="de-DE" dirty="0"/>
              <a:t> not </a:t>
            </a:r>
            <a:r>
              <a:rPr lang="de-DE" dirty="0" err="1"/>
              <a:t>chasing</a:t>
            </a:r>
            <a:r>
              <a:rPr lang="de-DE" dirty="0"/>
              <a:t> “</a:t>
            </a:r>
            <a:r>
              <a:rPr lang="de-DE" dirty="0" err="1"/>
              <a:t>write</a:t>
            </a:r>
            <a:r>
              <a:rPr lang="de-DE" dirty="0"/>
              <a:t> </a:t>
            </a:r>
            <a:r>
              <a:rPr lang="de-DE" dirty="0" err="1"/>
              <a:t>once</a:t>
            </a:r>
            <a:r>
              <a:rPr lang="de-DE" dirty="0"/>
              <a:t>,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anywhere</a:t>
            </a:r>
            <a:r>
              <a:rPr lang="de-DE" dirty="0"/>
              <a:t>.” Different </a:t>
            </a:r>
            <a:r>
              <a:rPr lang="de-DE" dirty="0" err="1"/>
              <a:t>platforms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different </a:t>
            </a:r>
            <a:r>
              <a:rPr lang="de-DE" dirty="0" err="1"/>
              <a:t>looks</a:t>
            </a:r>
            <a:r>
              <a:rPr lang="de-DE" dirty="0"/>
              <a:t>, </a:t>
            </a:r>
            <a:r>
              <a:rPr lang="de-DE" dirty="0" err="1"/>
              <a:t>feels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capabilities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such,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still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developing</a:t>
            </a:r>
            <a:r>
              <a:rPr lang="de-DE" dirty="0"/>
              <a:t> </a:t>
            </a:r>
            <a:r>
              <a:rPr lang="de-DE" dirty="0" err="1"/>
              <a:t>discrete</a:t>
            </a:r>
            <a:r>
              <a:rPr lang="de-DE" dirty="0"/>
              <a:t> </a:t>
            </a:r>
            <a:r>
              <a:rPr lang="de-DE" dirty="0" err="1"/>
              <a:t>apps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platform</a:t>
            </a:r>
            <a:r>
              <a:rPr lang="de-DE" dirty="0"/>
              <a:t>, but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engineers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applications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whatever</a:t>
            </a:r>
            <a:r>
              <a:rPr lang="de-DE" dirty="0"/>
              <a:t> </a:t>
            </a:r>
            <a:r>
              <a:rPr lang="de-DE" dirty="0" err="1"/>
              <a:t>platform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choose</a:t>
            </a:r>
            <a:r>
              <a:rPr lang="de-DE" dirty="0"/>
              <a:t>,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needing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a </a:t>
            </a:r>
            <a:r>
              <a:rPr lang="de-DE" dirty="0" err="1"/>
              <a:t>fundamentally</a:t>
            </a:r>
            <a:r>
              <a:rPr lang="de-DE" dirty="0"/>
              <a:t> different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technologies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call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“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once</a:t>
            </a:r>
            <a:r>
              <a:rPr lang="de-DE" dirty="0"/>
              <a:t>, </a:t>
            </a:r>
            <a:r>
              <a:rPr lang="de-DE" dirty="0" err="1"/>
              <a:t>write</a:t>
            </a:r>
            <a:r>
              <a:rPr lang="de-DE" dirty="0"/>
              <a:t> </a:t>
            </a:r>
            <a:r>
              <a:rPr lang="de-DE" dirty="0" err="1"/>
              <a:t>anywhere</a:t>
            </a:r>
            <a:r>
              <a:rPr lang="de-DE" dirty="0"/>
              <a:t>.” </a:t>
            </a:r>
            <a:r>
              <a:rPr lang="mr-IN" dirty="0"/>
              <a:t>–</a:t>
            </a:r>
            <a:r>
              <a:rPr lang="de-DE" dirty="0"/>
              <a:t> Tom Occhino</a:t>
            </a:r>
            <a:r>
              <a:rPr lang="de-DE" baseline="30000" dirty="0"/>
              <a:t>1</a:t>
            </a:r>
          </a:p>
          <a:p>
            <a:pPr marL="0" indent="0">
              <a:buNone/>
            </a:pPr>
            <a:endParaRPr lang="de-DE" baseline="30000" dirty="0"/>
          </a:p>
          <a:p>
            <a:r>
              <a:rPr lang="de-DE" b="1" dirty="0"/>
              <a:t>Google </a:t>
            </a:r>
            <a:r>
              <a:rPr lang="de-DE" b="1" dirty="0" smtClean="0"/>
              <a:t>mit </a:t>
            </a:r>
            <a:r>
              <a:rPr lang="de-DE" b="1" dirty="0" err="1" smtClean="0"/>
              <a:t>Flutter</a:t>
            </a:r>
            <a:r>
              <a:rPr lang="de-DE" b="1" dirty="0"/>
              <a:t>: </a:t>
            </a:r>
            <a:r>
              <a:rPr lang="de-DE" dirty="0"/>
              <a:t>“Write </a:t>
            </a:r>
            <a:r>
              <a:rPr lang="de-DE" dirty="0" err="1"/>
              <a:t>once</a:t>
            </a:r>
            <a:r>
              <a:rPr lang="de-DE" dirty="0"/>
              <a:t>,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anywhere</a:t>
            </a:r>
            <a:r>
              <a:rPr lang="de-DE" dirty="0"/>
              <a:t>”.</a:t>
            </a:r>
          </a:p>
          <a:p>
            <a:pPr marL="0" indent="0">
              <a:buNone/>
            </a:pPr>
            <a:endParaRPr lang="de-DE" baseline="30000" dirty="0"/>
          </a:p>
          <a:p>
            <a:pPr marL="0" indent="0">
              <a:buNone/>
            </a:pPr>
            <a:endParaRPr lang="de-DE" baseline="30000" dirty="0" smtClean="0"/>
          </a:p>
          <a:p>
            <a:pPr marL="0" indent="0">
              <a:buNone/>
            </a:pPr>
            <a:endParaRPr lang="de-DE" baseline="30000" dirty="0"/>
          </a:p>
          <a:p>
            <a:pPr marL="0" indent="0">
              <a:buNone/>
            </a:pPr>
            <a:r>
              <a:rPr lang="de-DE" sz="1700" baseline="30000" dirty="0"/>
              <a:t>1</a:t>
            </a:r>
            <a:r>
              <a:rPr lang="de-DE" sz="1700" dirty="0"/>
              <a:t> </a:t>
            </a:r>
            <a:r>
              <a:rPr lang="de-DE" sz="1700" dirty="0">
                <a:hlinkClick r:id="rId2"/>
              </a:rPr>
              <a:t>https://code.facebook.com/posts/1014532261909640/react-native-bringing-modern-web-techniques-to-mobile/</a:t>
            </a:r>
            <a:r>
              <a:rPr lang="de-DE" sz="1700" dirty="0"/>
              <a:t> 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342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Vorraussetzungen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Mac/Windows/Linux</a:t>
            </a:r>
          </a:p>
          <a:p>
            <a:r>
              <a:rPr lang="de-DE" dirty="0" err="1" smtClean="0"/>
              <a:t>Git</a:t>
            </a:r>
            <a:r>
              <a:rPr lang="de-DE" dirty="0" smtClean="0"/>
              <a:t> (</a:t>
            </a:r>
            <a:r>
              <a:rPr lang="de-DE" dirty="0" err="1" smtClean="0"/>
              <a:t>command</a:t>
            </a:r>
            <a:r>
              <a:rPr lang="de-DE" dirty="0" smtClean="0"/>
              <a:t> </a:t>
            </a:r>
            <a:r>
              <a:rPr lang="de-DE" dirty="0" err="1" smtClean="0"/>
              <a:t>line</a:t>
            </a:r>
            <a:r>
              <a:rPr lang="de-DE" dirty="0" smtClean="0"/>
              <a:t> </a:t>
            </a:r>
            <a:r>
              <a:rPr lang="de-DE" dirty="0" err="1" smtClean="0"/>
              <a:t>tools</a:t>
            </a:r>
            <a:r>
              <a:rPr lang="de-DE" dirty="0" smtClean="0"/>
              <a:t>) </a:t>
            </a:r>
          </a:p>
          <a:p>
            <a:r>
              <a:rPr lang="de-DE" dirty="0" err="1" smtClean="0"/>
              <a:t>Flutter</a:t>
            </a:r>
            <a:r>
              <a:rPr lang="de-DE" dirty="0" smtClean="0"/>
              <a:t> SDK</a:t>
            </a:r>
          </a:p>
          <a:p>
            <a:r>
              <a:rPr lang="de-DE" dirty="0" smtClean="0"/>
              <a:t>Android Studio/</a:t>
            </a:r>
            <a:r>
              <a:rPr lang="de-DE" dirty="0" err="1" smtClean="0"/>
              <a:t>XCode</a:t>
            </a:r>
            <a:r>
              <a:rPr lang="de-DE" dirty="0" smtClean="0"/>
              <a:t> </a:t>
            </a:r>
          </a:p>
          <a:p>
            <a:r>
              <a:rPr lang="de-DE" dirty="0" smtClean="0"/>
              <a:t>Android Emulator/Device od. iOS Simulator/Device</a:t>
            </a:r>
          </a:p>
          <a:p>
            <a:r>
              <a:rPr lang="de-DE" dirty="0" smtClean="0"/>
              <a:t>Visual Studio Code od. </a:t>
            </a:r>
            <a:r>
              <a:rPr lang="de-DE" dirty="0" err="1" smtClean="0"/>
              <a:t>Intelli</a:t>
            </a:r>
            <a:r>
              <a:rPr lang="de-DE" dirty="0" smtClean="0"/>
              <a:t> J </a:t>
            </a:r>
            <a:r>
              <a:rPr lang="de-DE" dirty="0" err="1" smtClean="0"/>
              <a:t>Idea</a:t>
            </a:r>
            <a:r>
              <a:rPr lang="de-DE" dirty="0" smtClean="0"/>
              <a:t>. </a:t>
            </a:r>
          </a:p>
          <a:p>
            <a:r>
              <a:rPr lang="de-DE" dirty="0" smtClean="0"/>
              <a:t>Grundkenntnisse im Umgang mit </a:t>
            </a:r>
            <a:r>
              <a:rPr lang="de-DE" dirty="0" err="1" smtClean="0"/>
              <a:t>Dart</a:t>
            </a:r>
            <a:r>
              <a:rPr lang="de-DE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8411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Google </a:t>
            </a:r>
            <a:r>
              <a:rPr lang="de-DE" dirty="0" err="1" smtClean="0"/>
              <a:t>Dart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978400"/>
          </a:xfrm>
        </p:spPr>
        <p:txBody>
          <a:bodyPr>
            <a:normAutofit fontScale="92500" lnSpcReduction="20000"/>
          </a:bodyPr>
          <a:lstStyle/>
          <a:p>
            <a:r>
              <a:rPr lang="de-DE" dirty="0" smtClean="0"/>
              <a:t>Entwickelt als JavaScript Alternative</a:t>
            </a:r>
          </a:p>
          <a:p>
            <a:r>
              <a:rPr lang="de-DE" dirty="0" smtClean="0"/>
              <a:t>Objektorientiert (Klassen, Interfaces, Vererbung), optional Typsicher </a:t>
            </a:r>
          </a:p>
          <a:p>
            <a:r>
              <a:rPr lang="de-DE" dirty="0" smtClean="0"/>
              <a:t>Lässt sich zu JavaScript umwandeln </a:t>
            </a:r>
          </a:p>
          <a:p>
            <a:r>
              <a:rPr lang="de-DE" dirty="0" smtClean="0"/>
              <a:t>Jede </a:t>
            </a:r>
            <a:r>
              <a:rPr lang="de-DE" dirty="0" err="1" smtClean="0"/>
              <a:t>Dart</a:t>
            </a:r>
            <a:r>
              <a:rPr lang="de-DE" dirty="0" smtClean="0"/>
              <a:t> Datei hat seinen isolierten </a:t>
            </a:r>
            <a:r>
              <a:rPr lang="de-DE" dirty="0" err="1" smtClean="0"/>
              <a:t>state</a:t>
            </a:r>
            <a:r>
              <a:rPr lang="de-DE" dirty="0" smtClean="0"/>
              <a:t>/</a:t>
            </a:r>
            <a:r>
              <a:rPr lang="de-DE" dirty="0" err="1" smtClean="0"/>
              <a:t>scope</a:t>
            </a:r>
            <a:r>
              <a:rPr lang="de-DE" dirty="0" smtClean="0"/>
              <a:t>. </a:t>
            </a:r>
            <a:br>
              <a:rPr lang="de-DE" dirty="0" smtClean="0"/>
            </a:br>
            <a:endParaRPr lang="de-DE" dirty="0" smtClean="0"/>
          </a:p>
          <a:p>
            <a:pPr marL="0" indent="0">
              <a:buNone/>
            </a:pPr>
            <a:r>
              <a:rPr lang="de-DE" dirty="0" err="1" smtClean="0"/>
              <a:t>Dart</a:t>
            </a:r>
            <a:r>
              <a:rPr lang="de-DE" dirty="0" smtClean="0"/>
              <a:t>:						</a:t>
            </a:r>
          </a:p>
          <a:p>
            <a:pPr marL="0" indent="0">
              <a:buNone/>
            </a:pPr>
            <a:r>
              <a:rPr lang="de-DE" dirty="0" err="1" smtClean="0"/>
              <a:t>elem.query</a:t>
            </a:r>
            <a:r>
              <a:rPr lang="de-DE" dirty="0" smtClean="0"/>
              <a:t>('#</a:t>
            </a:r>
            <a:r>
              <a:rPr lang="de-DE" dirty="0" err="1" smtClean="0"/>
              <a:t>foo</a:t>
            </a:r>
            <a:r>
              <a:rPr lang="de-DE" dirty="0" smtClean="0"/>
              <a:t>'); 			</a:t>
            </a:r>
            <a:br>
              <a:rPr lang="de-DE" dirty="0" smtClean="0"/>
            </a:br>
            <a:r>
              <a:rPr lang="de-DE" dirty="0" err="1" smtClean="0"/>
              <a:t>elem.queryAll</a:t>
            </a:r>
            <a:r>
              <a:rPr lang="de-DE" dirty="0" smtClean="0"/>
              <a:t>('.</a:t>
            </a:r>
            <a:r>
              <a:rPr lang="de-DE" dirty="0" err="1" smtClean="0"/>
              <a:t>foo</a:t>
            </a:r>
            <a:r>
              <a:rPr lang="de-DE" dirty="0" smtClean="0"/>
              <a:t>');</a:t>
            </a:r>
          </a:p>
          <a:p>
            <a:pPr marL="0" indent="0">
              <a:buNone/>
            </a:pPr>
            <a:r>
              <a:rPr lang="de-DE" dirty="0" smtClean="0"/>
              <a:t>JavaScript: </a:t>
            </a:r>
          </a:p>
          <a:p>
            <a:pPr marL="0" indent="0">
              <a:buNone/>
            </a:pPr>
            <a:r>
              <a:rPr lang="de-DE" dirty="0" err="1" smtClean="0"/>
              <a:t>getElementsById</a:t>
            </a:r>
            <a:r>
              <a:rPr lang="de-DE" dirty="0" smtClean="0"/>
              <a:t>(), </a:t>
            </a:r>
            <a:r>
              <a:rPr lang="de-DE" dirty="0" err="1" smtClean="0"/>
              <a:t>getElementsByTagName</a:t>
            </a:r>
            <a:r>
              <a:rPr lang="de-DE" dirty="0" smtClean="0"/>
              <a:t>(), </a:t>
            </a:r>
            <a:r>
              <a:rPr lang="de-DE" dirty="0" err="1" smtClean="0"/>
              <a:t>getElementsByName</a:t>
            </a:r>
            <a:r>
              <a:rPr lang="de-DE" dirty="0" smtClean="0"/>
              <a:t>(), </a:t>
            </a:r>
            <a:r>
              <a:rPr lang="de-DE" dirty="0" err="1" smtClean="0"/>
              <a:t>getElementsByClassName</a:t>
            </a:r>
            <a:r>
              <a:rPr lang="de-DE" dirty="0" smtClean="0"/>
              <a:t>(), </a:t>
            </a:r>
            <a:r>
              <a:rPr lang="de-DE" dirty="0" err="1" smtClean="0"/>
              <a:t>querySelector</a:t>
            </a:r>
            <a:r>
              <a:rPr lang="de-DE" dirty="0" smtClean="0"/>
              <a:t>(), </a:t>
            </a:r>
            <a:r>
              <a:rPr lang="de-DE" dirty="0" err="1" smtClean="0"/>
              <a:t>querySelectorAll</a:t>
            </a:r>
            <a:r>
              <a:rPr lang="de-DE" dirty="0" smtClean="0"/>
              <a:t>(), </a:t>
            </a:r>
            <a:r>
              <a:rPr lang="de-DE" dirty="0" err="1" smtClean="0"/>
              <a:t>document.links</a:t>
            </a:r>
            <a:r>
              <a:rPr lang="de-DE" dirty="0" smtClean="0"/>
              <a:t>, </a:t>
            </a:r>
            <a:r>
              <a:rPr lang="de-DE" dirty="0" err="1" smtClean="0"/>
              <a:t>document.images</a:t>
            </a:r>
            <a:r>
              <a:rPr lang="de-DE" dirty="0" smtClean="0"/>
              <a:t>, </a:t>
            </a:r>
            <a:r>
              <a:rPr lang="de-DE" dirty="0" err="1" smtClean="0"/>
              <a:t>document.forms</a:t>
            </a:r>
            <a:r>
              <a:rPr lang="de-DE" dirty="0" smtClean="0"/>
              <a:t>, </a:t>
            </a:r>
            <a:r>
              <a:rPr lang="de-DE" dirty="0" err="1" smtClean="0"/>
              <a:t>document.scripts</a:t>
            </a:r>
            <a:r>
              <a:rPr lang="de-DE" dirty="0"/>
              <a:t>,</a:t>
            </a:r>
            <a:r>
              <a:rPr lang="de-DE" dirty="0" smtClean="0"/>
              <a:t> </a:t>
            </a:r>
            <a:r>
              <a:rPr lang="de-DE" dirty="0" err="1" smtClean="0"/>
              <a:t>formElement.elements</a:t>
            </a:r>
            <a:r>
              <a:rPr lang="de-DE" dirty="0" smtClean="0"/>
              <a:t>, </a:t>
            </a:r>
            <a:r>
              <a:rPr lang="de-DE" dirty="0" err="1" smtClean="0"/>
              <a:t>selectElement.options</a:t>
            </a:r>
            <a:r>
              <a:rPr lang="de-DE" dirty="0" smtClean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0092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Google </a:t>
            </a:r>
            <a:r>
              <a:rPr lang="de-DE" dirty="0" err="1"/>
              <a:t>Dart</a:t>
            </a:r>
            <a:r>
              <a:rPr lang="de-DE" dirty="0"/>
              <a:t> </a:t>
            </a:r>
            <a:r>
              <a:rPr lang="de-DE" dirty="0" smtClean="0"/>
              <a:t>- </a:t>
            </a:r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/>
              <a:t>did</a:t>
            </a:r>
            <a:r>
              <a:rPr lang="de-DE" dirty="0"/>
              <a:t> </a:t>
            </a:r>
            <a:r>
              <a:rPr lang="de-DE" dirty="0" err="1"/>
              <a:t>Flutter</a:t>
            </a:r>
            <a:r>
              <a:rPr lang="de-DE" dirty="0"/>
              <a:t> </a:t>
            </a: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Dart</a:t>
            </a:r>
            <a:r>
              <a:rPr lang="de-DE" dirty="0"/>
              <a:t>?</a:t>
            </a:r>
            <a:br>
              <a:rPr lang="de-DE" dirty="0"/>
            </a:b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838200" y="1175657"/>
            <a:ext cx="10515600" cy="5001306"/>
          </a:xfrm>
        </p:spPr>
        <p:txBody>
          <a:bodyPr>
            <a:normAutofit fontScale="77500" lnSpcReduction="20000"/>
          </a:bodyPr>
          <a:lstStyle/>
          <a:p>
            <a:r>
              <a:rPr lang="de-DE" b="1" i="1" dirty="0" smtClean="0"/>
              <a:t>Developer </a:t>
            </a:r>
            <a:r>
              <a:rPr lang="de-DE" b="1" i="1" dirty="0" err="1"/>
              <a:t>productivity</a:t>
            </a:r>
            <a:r>
              <a:rPr lang="de-DE" dirty="0"/>
              <a:t>.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Flutter’s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propositions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saves</a:t>
            </a:r>
            <a:r>
              <a:rPr lang="de-DE" dirty="0"/>
              <a:t> </a:t>
            </a:r>
            <a:r>
              <a:rPr lang="de-DE" dirty="0" err="1"/>
              <a:t>engineering</a:t>
            </a:r>
            <a:r>
              <a:rPr lang="de-DE" dirty="0"/>
              <a:t> </a:t>
            </a:r>
            <a:r>
              <a:rPr lang="de-DE" dirty="0" err="1"/>
              <a:t>resources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letting</a:t>
            </a:r>
            <a:r>
              <a:rPr lang="de-DE" dirty="0"/>
              <a:t> </a:t>
            </a:r>
            <a:r>
              <a:rPr lang="de-DE" dirty="0" err="1"/>
              <a:t>developers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apps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iOS </a:t>
            </a:r>
            <a:r>
              <a:rPr lang="de-DE" dirty="0" err="1"/>
              <a:t>and</a:t>
            </a:r>
            <a:r>
              <a:rPr lang="de-DE" dirty="0"/>
              <a:t> Android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codebase</a:t>
            </a:r>
            <a:r>
              <a:rPr lang="de-DE" dirty="0"/>
              <a:t>. 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productive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accelerates</a:t>
            </a:r>
            <a:r>
              <a:rPr lang="de-DE" dirty="0"/>
              <a:t> </a:t>
            </a:r>
            <a:r>
              <a:rPr lang="de-DE" dirty="0" err="1"/>
              <a:t>developers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Flutter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attractive</a:t>
            </a:r>
            <a:r>
              <a:rPr lang="de-DE" dirty="0"/>
              <a:t>.</a:t>
            </a:r>
          </a:p>
          <a:p>
            <a:r>
              <a:rPr lang="de-DE" b="1" i="1" dirty="0" err="1" smtClean="0"/>
              <a:t>Object-orientation</a:t>
            </a:r>
            <a:r>
              <a:rPr lang="de-DE" dirty="0" smtClean="0"/>
              <a:t>.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Flutter</a:t>
            </a:r>
            <a:r>
              <a:rPr lang="de-DE" dirty="0" smtClean="0"/>
              <a:t>,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want</a:t>
            </a:r>
            <a:r>
              <a:rPr lang="de-DE" dirty="0" smtClean="0"/>
              <a:t> a </a:t>
            </a:r>
            <a:r>
              <a:rPr lang="de-DE" dirty="0" err="1" smtClean="0"/>
              <a:t>language</a:t>
            </a:r>
            <a:r>
              <a:rPr lang="de-DE" dirty="0" smtClean="0"/>
              <a:t> </a:t>
            </a:r>
            <a:r>
              <a:rPr lang="de-DE" dirty="0" err="1" smtClean="0"/>
              <a:t>that’s</a:t>
            </a:r>
            <a:r>
              <a:rPr lang="de-DE" dirty="0" smtClean="0"/>
              <a:t> </a:t>
            </a:r>
            <a:r>
              <a:rPr lang="de-DE" dirty="0" err="1" smtClean="0"/>
              <a:t>suited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Flutter’s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domain</a:t>
            </a:r>
            <a:r>
              <a:rPr lang="de-DE" dirty="0" smtClean="0"/>
              <a:t>: </a:t>
            </a:r>
            <a:r>
              <a:rPr lang="de-DE" dirty="0" err="1" smtClean="0"/>
              <a:t>creating</a:t>
            </a:r>
            <a:r>
              <a:rPr lang="de-DE" dirty="0" smtClean="0"/>
              <a:t> </a:t>
            </a:r>
            <a:r>
              <a:rPr lang="de-DE" dirty="0" err="1" smtClean="0"/>
              <a:t>visual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experiences</a:t>
            </a:r>
            <a:r>
              <a:rPr lang="de-DE" dirty="0" smtClean="0"/>
              <a:t>. The </a:t>
            </a:r>
            <a:r>
              <a:rPr lang="de-DE" dirty="0" err="1" smtClean="0"/>
              <a:t>industry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multiple </a:t>
            </a:r>
            <a:r>
              <a:rPr lang="de-DE" dirty="0" err="1" smtClean="0"/>
              <a:t>decades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experience</a:t>
            </a:r>
            <a:r>
              <a:rPr lang="de-DE" dirty="0" smtClean="0"/>
              <a:t> </a:t>
            </a:r>
            <a:r>
              <a:rPr lang="de-DE" dirty="0" err="1" smtClean="0"/>
              <a:t>building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interface</a:t>
            </a:r>
            <a:r>
              <a:rPr lang="de-DE" dirty="0" smtClean="0"/>
              <a:t> </a:t>
            </a:r>
            <a:r>
              <a:rPr lang="de-DE" dirty="0" err="1" smtClean="0"/>
              <a:t>frameworks</a:t>
            </a:r>
            <a:r>
              <a:rPr lang="de-DE" dirty="0" smtClean="0"/>
              <a:t> in </a:t>
            </a:r>
            <a:r>
              <a:rPr lang="de-DE" dirty="0" err="1" smtClean="0"/>
              <a:t>object-oriented</a:t>
            </a:r>
            <a:r>
              <a:rPr lang="de-DE" dirty="0" smtClean="0"/>
              <a:t> </a:t>
            </a:r>
            <a:r>
              <a:rPr lang="de-DE" dirty="0" err="1" smtClean="0"/>
              <a:t>languages</a:t>
            </a:r>
            <a:r>
              <a:rPr lang="de-DE" dirty="0" smtClean="0"/>
              <a:t>. </a:t>
            </a:r>
            <a:r>
              <a:rPr lang="de-DE" dirty="0" err="1" smtClean="0"/>
              <a:t>While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could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a non-</a:t>
            </a:r>
            <a:r>
              <a:rPr lang="de-DE" dirty="0" err="1" smtClean="0"/>
              <a:t>object</a:t>
            </a:r>
            <a:r>
              <a:rPr lang="de-DE" dirty="0" smtClean="0"/>
              <a:t>-</a:t>
            </a:r>
            <a:r>
              <a:rPr lang="de-DE" dirty="0" err="1" smtClean="0"/>
              <a:t>oriented</a:t>
            </a:r>
            <a:r>
              <a:rPr lang="de-DE" dirty="0" smtClean="0"/>
              <a:t> </a:t>
            </a:r>
            <a:r>
              <a:rPr lang="de-DE" dirty="0" err="1" smtClean="0"/>
              <a:t>language</a:t>
            </a:r>
            <a:r>
              <a:rPr lang="de-DE" dirty="0" smtClean="0"/>
              <a:t>,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would</a:t>
            </a:r>
            <a:r>
              <a:rPr lang="de-DE" dirty="0" smtClean="0"/>
              <a:t> </a:t>
            </a:r>
            <a:r>
              <a:rPr lang="de-DE" dirty="0" err="1" smtClean="0"/>
              <a:t>mean</a:t>
            </a:r>
            <a:r>
              <a:rPr lang="de-DE" dirty="0" smtClean="0"/>
              <a:t> </a:t>
            </a:r>
            <a:r>
              <a:rPr lang="de-DE" dirty="0" err="1" smtClean="0"/>
              <a:t>reinventing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wheel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solve</a:t>
            </a:r>
            <a:r>
              <a:rPr lang="de-DE" dirty="0" smtClean="0"/>
              <a:t> </a:t>
            </a:r>
            <a:r>
              <a:rPr lang="de-DE" dirty="0" err="1" smtClean="0"/>
              <a:t>several</a:t>
            </a:r>
            <a:r>
              <a:rPr lang="de-DE" dirty="0" smtClean="0"/>
              <a:t> </a:t>
            </a:r>
            <a:r>
              <a:rPr lang="de-DE" dirty="0" err="1" smtClean="0"/>
              <a:t>hard</a:t>
            </a:r>
            <a:r>
              <a:rPr lang="de-DE" dirty="0" smtClean="0"/>
              <a:t> </a:t>
            </a:r>
            <a:r>
              <a:rPr lang="de-DE" dirty="0" err="1" smtClean="0"/>
              <a:t>problems</a:t>
            </a:r>
            <a:r>
              <a:rPr lang="de-DE" dirty="0" smtClean="0"/>
              <a:t>.</a:t>
            </a:r>
          </a:p>
          <a:p>
            <a:r>
              <a:rPr lang="de-DE" b="1" i="1" dirty="0" err="1" smtClean="0"/>
              <a:t>Predictable</a:t>
            </a:r>
            <a:r>
              <a:rPr lang="de-DE" b="1" i="1" dirty="0"/>
              <a:t>, high </a:t>
            </a:r>
            <a:r>
              <a:rPr lang="de-DE" b="1" i="1" dirty="0" err="1"/>
              <a:t>performance</a:t>
            </a:r>
            <a:r>
              <a:rPr lang="de-DE" b="1" dirty="0"/>
              <a:t>.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Flutter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empower</a:t>
            </a:r>
            <a:r>
              <a:rPr lang="de-DE" dirty="0"/>
              <a:t> </a:t>
            </a:r>
            <a:r>
              <a:rPr lang="de-DE" dirty="0" err="1"/>
              <a:t>developers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fast, fluid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experiences</a:t>
            </a:r>
            <a:r>
              <a:rPr lang="de-DE" dirty="0"/>
              <a:t>.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a </a:t>
            </a:r>
            <a:r>
              <a:rPr lang="de-DE" dirty="0" err="1"/>
              <a:t>significant</a:t>
            </a:r>
            <a:r>
              <a:rPr lang="de-DE" dirty="0"/>
              <a:t>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end-</a:t>
            </a:r>
            <a:r>
              <a:rPr lang="de-DE" dirty="0" err="1"/>
              <a:t>developer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animation</a:t>
            </a:r>
            <a:r>
              <a:rPr lang="de-DE" dirty="0"/>
              <a:t> </a:t>
            </a:r>
            <a:r>
              <a:rPr lang="de-DE" dirty="0" err="1"/>
              <a:t>frame</a:t>
            </a:r>
            <a:r>
              <a:rPr lang="de-DE" dirty="0"/>
              <a:t>.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a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delivers</a:t>
            </a:r>
            <a:r>
              <a:rPr lang="de-DE" dirty="0"/>
              <a:t> high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delivers</a:t>
            </a:r>
            <a:r>
              <a:rPr lang="de-DE" dirty="0"/>
              <a:t> </a:t>
            </a:r>
            <a:r>
              <a:rPr lang="de-DE" dirty="0" err="1"/>
              <a:t>predictable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,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periodic</a:t>
            </a:r>
            <a:r>
              <a:rPr lang="de-DE" dirty="0"/>
              <a:t> </a:t>
            </a:r>
            <a:r>
              <a:rPr lang="de-DE" dirty="0" err="1"/>
              <a:t>pauses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cause</a:t>
            </a:r>
            <a:r>
              <a:rPr lang="de-DE" dirty="0"/>
              <a:t> </a:t>
            </a:r>
            <a:r>
              <a:rPr lang="de-DE" dirty="0" err="1"/>
              <a:t>dropped</a:t>
            </a:r>
            <a:r>
              <a:rPr lang="de-DE" dirty="0"/>
              <a:t> </a:t>
            </a:r>
            <a:r>
              <a:rPr lang="de-DE" dirty="0" err="1"/>
              <a:t>frames</a:t>
            </a:r>
            <a:r>
              <a:rPr lang="de-DE" dirty="0"/>
              <a:t>.</a:t>
            </a:r>
          </a:p>
          <a:p>
            <a:r>
              <a:rPr lang="de-DE" b="1" i="1" dirty="0"/>
              <a:t>Fast </a:t>
            </a:r>
            <a:r>
              <a:rPr lang="de-DE" b="1" i="1" dirty="0" err="1"/>
              <a:t>allocation</a:t>
            </a:r>
            <a:r>
              <a:rPr lang="de-DE" b="1" dirty="0"/>
              <a:t>. </a:t>
            </a:r>
            <a:r>
              <a:rPr lang="de-DE" dirty="0"/>
              <a:t>The </a:t>
            </a:r>
            <a:r>
              <a:rPr lang="de-DE" dirty="0" err="1"/>
              <a:t>Flutter</a:t>
            </a:r>
            <a:r>
              <a:rPr lang="de-DE" dirty="0"/>
              <a:t> </a:t>
            </a:r>
            <a:r>
              <a:rPr lang="de-DE" dirty="0" err="1"/>
              <a:t>framework</a:t>
            </a:r>
            <a:r>
              <a:rPr lang="de-DE" dirty="0"/>
              <a:t> </a:t>
            </a:r>
            <a:r>
              <a:rPr lang="de-DE" dirty="0" err="1"/>
              <a:t>uses</a:t>
            </a:r>
            <a:r>
              <a:rPr lang="de-DE" dirty="0"/>
              <a:t> a </a:t>
            </a:r>
            <a:r>
              <a:rPr lang="de-DE" dirty="0" err="1"/>
              <a:t>functional-reactive</a:t>
            </a:r>
            <a:r>
              <a:rPr lang="de-DE" dirty="0"/>
              <a:t> style </a:t>
            </a:r>
            <a:r>
              <a:rPr lang="de-DE" dirty="0" err="1"/>
              <a:t>programming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, </a:t>
            </a:r>
            <a:r>
              <a:rPr lang="de-DE" dirty="0" err="1"/>
              <a:t>whose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depends</a:t>
            </a:r>
            <a:r>
              <a:rPr lang="de-DE" dirty="0"/>
              <a:t> </a:t>
            </a:r>
            <a:r>
              <a:rPr lang="de-DE" dirty="0" err="1"/>
              <a:t>heavily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memory</a:t>
            </a:r>
            <a:r>
              <a:rPr lang="de-DE" dirty="0"/>
              <a:t> </a:t>
            </a:r>
            <a:r>
              <a:rPr lang="de-DE" dirty="0" err="1"/>
              <a:t>allocator</a:t>
            </a:r>
            <a:r>
              <a:rPr lang="de-DE" dirty="0"/>
              <a:t> </a:t>
            </a:r>
            <a:r>
              <a:rPr lang="de-DE" dirty="0" err="1"/>
              <a:t>efficiently</a:t>
            </a:r>
            <a:r>
              <a:rPr lang="de-DE" dirty="0"/>
              <a:t> </a:t>
            </a:r>
            <a:r>
              <a:rPr lang="de-DE" dirty="0" err="1"/>
              <a:t>handling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, </a:t>
            </a:r>
            <a:r>
              <a:rPr lang="de-DE" dirty="0" err="1"/>
              <a:t>short-lived</a:t>
            </a:r>
            <a:r>
              <a:rPr lang="de-DE" dirty="0"/>
              <a:t> </a:t>
            </a:r>
            <a:r>
              <a:rPr lang="de-DE" dirty="0" err="1"/>
              <a:t>allocations</a:t>
            </a:r>
            <a:r>
              <a:rPr lang="de-DE" dirty="0"/>
              <a:t>. The </a:t>
            </a:r>
            <a:r>
              <a:rPr lang="de-DE" dirty="0" err="1"/>
              <a:t>functional-reactive</a:t>
            </a:r>
            <a:r>
              <a:rPr lang="de-DE" dirty="0"/>
              <a:t> style was </a:t>
            </a:r>
            <a:r>
              <a:rPr lang="de-DE" dirty="0" err="1"/>
              <a:t>developed</a:t>
            </a:r>
            <a:r>
              <a:rPr lang="de-DE" dirty="0"/>
              <a:t> in </a:t>
            </a:r>
            <a:r>
              <a:rPr lang="de-DE" dirty="0" err="1"/>
              <a:t>languages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property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efficiently</a:t>
            </a:r>
            <a:r>
              <a:rPr lang="de-DE" dirty="0"/>
              <a:t> in </a:t>
            </a:r>
            <a:r>
              <a:rPr lang="de-DE" dirty="0" err="1"/>
              <a:t>languages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lack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facility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1191986" y="6302828"/>
            <a:ext cx="6420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flutter.io</a:t>
            </a:r>
            <a:r>
              <a:rPr lang="de-DE" dirty="0"/>
              <a:t>/</a:t>
            </a:r>
            <a:r>
              <a:rPr lang="de-DE" dirty="0" err="1"/>
              <a:t>faq</a:t>
            </a:r>
            <a:r>
              <a:rPr lang="de-DE" dirty="0"/>
              <a:t>/#</a:t>
            </a:r>
            <a:r>
              <a:rPr lang="de-DE" dirty="0" err="1"/>
              <a:t>what</a:t>
            </a:r>
            <a:r>
              <a:rPr lang="de-DE" dirty="0"/>
              <a:t>-kind-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app</a:t>
            </a:r>
            <a:r>
              <a:rPr lang="de-DE" dirty="0"/>
              <a:t>-performance-</a:t>
            </a:r>
            <a:r>
              <a:rPr lang="de-DE" dirty="0" err="1"/>
              <a:t>can</a:t>
            </a:r>
            <a:r>
              <a:rPr lang="de-DE" dirty="0"/>
              <a:t>-i-</a:t>
            </a:r>
            <a:r>
              <a:rPr lang="de-DE" dirty="0" err="1"/>
              <a:t>expect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77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419225"/>
            <a:ext cx="9863667" cy="242464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flutter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dirty="0" err="1" smtClean="0"/>
              <a:t>myapp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cd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newly</a:t>
            </a:r>
            <a:r>
              <a:rPr lang="de-DE" dirty="0" smtClean="0"/>
              <a:t> </a:t>
            </a:r>
            <a:r>
              <a:rPr lang="de-DE" dirty="0" err="1" smtClean="0"/>
              <a:t>created</a:t>
            </a:r>
            <a:r>
              <a:rPr lang="de-DE" dirty="0" smtClean="0"/>
              <a:t> </a:t>
            </a:r>
            <a:r>
              <a:rPr lang="de-DE" dirty="0" err="1" smtClean="0"/>
              <a:t>folder</a:t>
            </a:r>
            <a:r>
              <a:rPr lang="de-D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(</a:t>
            </a:r>
            <a:r>
              <a:rPr lang="de-DE" dirty="0" err="1" smtClean="0"/>
              <a:t>flutter</a:t>
            </a:r>
            <a:r>
              <a:rPr lang="de-DE" dirty="0" smtClean="0"/>
              <a:t> </a:t>
            </a:r>
            <a:r>
              <a:rPr lang="de-DE" dirty="0" err="1" smtClean="0"/>
              <a:t>devices</a:t>
            </a:r>
            <a:r>
              <a:rPr lang="de-D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flutter</a:t>
            </a:r>
            <a:r>
              <a:rPr lang="de-DE" dirty="0" smtClean="0"/>
              <a:t> </a:t>
            </a:r>
            <a:r>
              <a:rPr lang="de-DE" dirty="0" err="1" smtClean="0"/>
              <a:t>run</a:t>
            </a:r>
            <a:r>
              <a:rPr lang="de-DE" dirty="0" smtClean="0"/>
              <a:t> (-d &lt;</a:t>
            </a:r>
            <a:r>
              <a:rPr lang="de-DE" dirty="0" err="1" smtClean="0"/>
              <a:t>device</a:t>
            </a:r>
            <a:r>
              <a:rPr lang="de-DE" dirty="0" smtClean="0"/>
              <a:t> </a:t>
            </a:r>
            <a:r>
              <a:rPr lang="de-DE" dirty="0" err="1" smtClean="0"/>
              <a:t>id</a:t>
            </a:r>
            <a:r>
              <a:rPr lang="de-DE" dirty="0" smtClean="0"/>
              <a:t>&gt;)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283" y="3111500"/>
            <a:ext cx="86995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5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Features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712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096" y="365125"/>
            <a:ext cx="6183303" cy="5921910"/>
          </a:xfrm>
        </p:spPr>
      </p:pic>
      <p:sp>
        <p:nvSpPr>
          <p:cNvPr id="5" name="Textfeld 4"/>
          <p:cNvSpPr txBox="1"/>
          <p:nvPr/>
        </p:nvSpPr>
        <p:spPr>
          <a:xfrm>
            <a:off x="508000" y="365125"/>
            <a:ext cx="45974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 err="1" smtClean="0"/>
              <a:t>Flutter</a:t>
            </a:r>
            <a:r>
              <a:rPr lang="de-DE" sz="4400" dirty="0" smtClean="0"/>
              <a:t> </a:t>
            </a:r>
            <a:r>
              <a:rPr lang="de-DE" sz="4400" dirty="0" err="1" smtClean="0"/>
              <a:t>Doctor</a:t>
            </a:r>
            <a:endParaRPr lang="de-DE" sz="4400" dirty="0" smtClean="0"/>
          </a:p>
          <a:p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sz="2800" dirty="0" smtClean="0"/>
              <a:t>Tool zum Überprüfen der gesamtem </a:t>
            </a:r>
            <a:r>
              <a:rPr lang="de-DE" sz="2800" dirty="0" err="1" smtClean="0"/>
              <a:t>Flutter</a:t>
            </a:r>
            <a:endParaRPr lang="de-DE" sz="2800" dirty="0"/>
          </a:p>
          <a:p>
            <a:r>
              <a:rPr lang="de-DE" sz="2800" dirty="0" smtClean="0"/>
              <a:t>   </a:t>
            </a:r>
            <a:r>
              <a:rPr lang="de-DE" sz="2800" dirty="0" err="1" smtClean="0"/>
              <a:t>Toolchain</a:t>
            </a:r>
            <a:r>
              <a:rPr lang="de-DE" sz="2800" dirty="0" smtClean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de-DE" sz="2800" dirty="0" smtClean="0"/>
              <a:t>Zeigt auf einem Blick ob Updates verfügbar sind...</a:t>
            </a:r>
          </a:p>
          <a:p>
            <a:pPr marL="285750" indent="-285750">
              <a:buFont typeface="Arial" charset="0"/>
              <a:buChar char="•"/>
            </a:pPr>
            <a:r>
              <a:rPr lang="de-DE" sz="2800" dirty="0" smtClean="0"/>
              <a:t>...und wo es Probleme geben könnte. 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035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596</Words>
  <Application>Microsoft Macintosh PowerPoint</Application>
  <PresentationFormat>Breitbild</PresentationFormat>
  <Paragraphs>81</Paragraphs>
  <Slides>16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3" baseType="lpstr">
      <vt:lpstr>Arial</vt:lpstr>
      <vt:lpstr>Arial Hebrew Scholar</vt:lpstr>
      <vt:lpstr>Calibri</vt:lpstr>
      <vt:lpstr>Calibri Light</vt:lpstr>
      <vt:lpstr>Mangal</vt:lpstr>
      <vt:lpstr>Wingdings</vt:lpstr>
      <vt:lpstr>Office-Design</vt:lpstr>
      <vt:lpstr>Flutter.io</vt:lpstr>
      <vt:lpstr>Das (geistige) Vorbild: React (native)</vt:lpstr>
      <vt:lpstr>Was macht Flutter anders? </vt:lpstr>
      <vt:lpstr>Vorraussetzungen</vt:lpstr>
      <vt:lpstr>Google Dart</vt:lpstr>
      <vt:lpstr>Google Dart - Why did Flutter choose to use Dart? </vt:lpstr>
      <vt:lpstr>Workflow</vt:lpstr>
      <vt:lpstr>Features</vt:lpstr>
      <vt:lpstr>PowerPoint-Präsentation</vt:lpstr>
      <vt:lpstr>Hot reload</vt:lpstr>
      <vt:lpstr>Widgets</vt:lpstr>
      <vt:lpstr>State</vt:lpstr>
      <vt:lpstr>PowerPoint-Präsentation</vt:lpstr>
      <vt:lpstr>State&lt;T&gt; lifecycle</vt:lpstr>
      <vt:lpstr>Render Pipeline</vt:lpstr>
      <vt:lpstr>Render Pipeline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Flutter.io</dc:title>
  <dc:creator>Paetow Rolf</dc:creator>
  <cp:lastModifiedBy>Paetow Rolf</cp:lastModifiedBy>
  <cp:revision>41</cp:revision>
  <dcterms:created xsi:type="dcterms:W3CDTF">2017-07-07T13:54:23Z</dcterms:created>
  <dcterms:modified xsi:type="dcterms:W3CDTF">2017-07-08T07:37:07Z</dcterms:modified>
</cp:coreProperties>
</file>